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57" r:id="rId3"/>
    <p:sldId id="258" r:id="rId4"/>
    <p:sldId id="259" r:id="rId5"/>
    <p:sldId id="260" r:id="rId6"/>
    <p:sldId id="277" r:id="rId7"/>
    <p:sldId id="279" r:id="rId8"/>
    <p:sldId id="278" r:id="rId9"/>
    <p:sldId id="266" r:id="rId10"/>
    <p:sldId id="27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BE8E4-1701-4D24-8E24-C282E57732A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38DA1-D5E8-4912-9BB2-6AC4B33E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9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24607F-C24A-483C-8B0A-33AF0D74B43F}" type="slidenum">
              <a:rPr lang="zh-CN" altLang="en-US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/>
              <a:t>9</a:t>
            </a:fld>
            <a:endParaRPr lang="zh-CN" altLang="en-US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82739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1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6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6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9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6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3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0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BD89-2F5F-492F-AECF-79007DD4590B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6B8F-AAC7-4E22-A0EF-3426876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vi.wikipedia.org/wiki/Th%E1%BB%8B_x%C3%A3_(Vi%E1%BB%87t_Nam)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Vi%E1%BB%87t_Nam" TargetMode="External"/><Relationship Id="rId5" Type="http://schemas.openxmlformats.org/officeDocument/2006/relationships/hyperlink" Target="https://vi.wikipedia.org/wiki/Ti%E1%BB%81n_Giang" TargetMode="External"/><Relationship Id="rId4" Type="http://schemas.openxmlformats.org/officeDocument/2006/relationships/hyperlink" Target="https://vi.wikipedia.org/wiki/T%E1%BB%89nh_(Vi%E1%BB%87t_Nam)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图片包含 文字&#10;&#10;已生成极高可信度的说明">
            <a:extLst>
              <a:ext uri="{FF2B5EF4-FFF2-40B4-BE49-F238E27FC236}">
                <a16:creationId xmlns="" xmlns:a16="http://schemas.microsoft.com/office/drawing/2014/main" id="{5C90CAD4-0988-4378-915E-BCEE23AF3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D91591A-F795-44D3-B32A-EF11E88A2B13}"/>
              </a:ext>
            </a:extLst>
          </p:cNvPr>
          <p:cNvSpPr/>
          <p:nvPr/>
        </p:nvSpPr>
        <p:spPr>
          <a:xfrm>
            <a:off x="3200401" y="1543050"/>
            <a:ext cx="8343899" cy="41147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f-Book" panose="00000400000000000000" pitchFamily="2" charset="0"/>
              </a:rPr>
              <a:t>TẬP VIẾT L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Vf-Book" panose="00000400000000000000" pitchFamily="2" charset="0"/>
              </a:rPr>
              <a:t>ỚP 3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Vf-Book" panose="000004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2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12"/>
    </mc:Choice>
    <mc:Fallback xmlns="">
      <p:transition spd="slow" advTm="23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9379" y="0"/>
            <a:ext cx="7683364" cy="6599156"/>
            <a:chOff x="2039379" y="0"/>
            <a:chExt cx="7683364" cy="65991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6450" y="0"/>
              <a:ext cx="7646293" cy="57829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87"/>
            <a:stretch/>
          </p:blipFill>
          <p:spPr>
            <a:xfrm>
              <a:off x="2039379" y="5721125"/>
              <a:ext cx="7626368" cy="878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0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978" y="1999918"/>
            <a:ext cx="109388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182" y="534926"/>
            <a:ext cx="10934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kern="1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/>
                <a:cs typeface="Times New Roman"/>
              </a:rPr>
              <a:t>TẬP 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/>
                <a:cs typeface="Times New Roman"/>
              </a:rPr>
              <a:t>VIẾT </a:t>
            </a:r>
            <a:endParaRPr lang="en-US" sz="6000" b="1" kern="1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2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283" y="1550589"/>
            <a:ext cx="7965960" cy="2332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0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0"/>
    </mc:Choice>
    <mc:Fallback xmlns="">
      <p:transition spd="slow" advTm="12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907" y="332903"/>
            <a:ext cx="5795208" cy="1012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2752" y="6346164"/>
            <a:ext cx="1087834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43350" lvl="8" indent="-285750">
              <a:lnSpc>
                <a:spcPct val="150000"/>
              </a:lnSpc>
              <a:buFontTx/>
              <a:buChar char="-"/>
            </a:pPr>
            <a:r>
              <a:rPr lang="en-US" sz="100" b="1" dirty="0" err="1" smtClean="0">
                <a:latin typeface="HP001 4 hàng" panose="020B0603050302020204" pitchFamily="34" charset="0"/>
              </a:rPr>
              <a:t>Viết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chữ</a:t>
            </a:r>
            <a:r>
              <a:rPr lang="en-US" sz="100" b="1" dirty="0" smtClean="0">
                <a:latin typeface="HP001 4 hàng" panose="020B0603050302020204" pitchFamily="34" charset="0"/>
              </a:rPr>
              <a:t> D: 1 </a:t>
            </a:r>
            <a:r>
              <a:rPr lang="en-US" sz="100" b="1" dirty="0" err="1" smtClean="0">
                <a:latin typeface="HP001 4 hàng" panose="020B0603050302020204" pitchFamily="34" charset="0"/>
              </a:rPr>
              <a:t>dòng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cỡ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nhỏ</a:t>
            </a:r>
            <a:endParaRPr lang="en-US" sz="100" b="1" dirty="0" smtClean="0">
              <a:latin typeface="HP001 4 hàng" panose="020B06030503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00" b="1" dirty="0" err="1" smtClean="0">
                <a:latin typeface="HP001 4 hàng" panose="020B0603050302020204" pitchFamily="34" charset="0"/>
              </a:rPr>
              <a:t>Viết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chữ</a:t>
            </a:r>
            <a:r>
              <a:rPr lang="en-US" sz="100" b="1" dirty="0" smtClean="0">
                <a:latin typeface="HP001 4 hàng" panose="020B0603050302020204" pitchFamily="34" charset="0"/>
              </a:rPr>
              <a:t> Đ: 1 </a:t>
            </a:r>
            <a:r>
              <a:rPr lang="en-US" sz="100" b="1" dirty="0" err="1" smtClean="0">
                <a:latin typeface="HP001 4 hàng" panose="020B0603050302020204" pitchFamily="34" charset="0"/>
              </a:rPr>
              <a:t>dòng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cỡ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nhỏ</a:t>
            </a:r>
            <a:endParaRPr lang="en-US" sz="100" b="1" dirty="0" smtClean="0">
              <a:latin typeface="HP001 4 hàng" panose="020B06030503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00" b="1" dirty="0" err="1" smtClean="0">
                <a:latin typeface="HP001 4 hàng" panose="020B0603050302020204" pitchFamily="34" charset="0"/>
              </a:rPr>
              <a:t>Viết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tên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riêng</a:t>
            </a:r>
            <a:r>
              <a:rPr lang="en-US" sz="100" b="1" dirty="0">
                <a:latin typeface="HP001 4 hàng" panose="020B0603050302020204" pitchFamily="34" charset="0"/>
              </a:rPr>
              <a:t> 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Đồng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Đăng</a:t>
            </a:r>
            <a:r>
              <a:rPr lang="en-US" sz="100" b="1" dirty="0" smtClean="0">
                <a:latin typeface="HP001 4 hàng" panose="020B0603050302020204" pitchFamily="34" charset="0"/>
              </a:rPr>
              <a:t>: 2 </a:t>
            </a:r>
            <a:r>
              <a:rPr lang="en-US" sz="100" b="1" dirty="0" err="1" smtClean="0">
                <a:latin typeface="HP001 4 hàng" panose="020B0603050302020204" pitchFamily="34" charset="0"/>
              </a:rPr>
              <a:t>dòng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cỡ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nhỏ</a:t>
            </a:r>
            <a:endParaRPr lang="en-US" sz="100" b="1" dirty="0" smtClean="0">
              <a:latin typeface="HP001 4 hàng" panose="020B06030503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00" b="1" dirty="0" err="1" smtClean="0">
                <a:latin typeface="HP001 4 hàng" panose="020B0603050302020204" pitchFamily="34" charset="0"/>
              </a:rPr>
              <a:t>Viết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câu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tục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ngữ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ứng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dụng</a:t>
            </a:r>
            <a:r>
              <a:rPr lang="en-US" sz="100" b="1" dirty="0" smtClean="0">
                <a:latin typeface="HP001 4 hàng" panose="020B0603050302020204" pitchFamily="34" charset="0"/>
              </a:rPr>
              <a:t>: 1 </a:t>
            </a:r>
            <a:r>
              <a:rPr lang="en-US" sz="100" b="1" dirty="0" err="1" smtClean="0">
                <a:latin typeface="HP001 4 hàng" panose="020B0603050302020204" pitchFamily="34" charset="0"/>
              </a:rPr>
              <a:t>lần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cỡ</a:t>
            </a:r>
            <a:r>
              <a:rPr lang="en-US" sz="100" b="1" dirty="0" smtClean="0">
                <a:latin typeface="HP001 4 hàng" panose="020B0603050302020204" pitchFamily="34" charset="0"/>
              </a:rPr>
              <a:t> </a:t>
            </a:r>
            <a:r>
              <a:rPr lang="en-US" sz="100" b="1" dirty="0" err="1" smtClean="0">
                <a:latin typeface="HP001 4 hàng" panose="020B0603050302020204" pitchFamily="34" charset="0"/>
              </a:rPr>
              <a:t>nhỏ</a:t>
            </a:r>
            <a:endParaRPr lang="en-US" sz="100" b="1" dirty="0" smtClean="0"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00" b="1" dirty="0">
                <a:latin typeface="HP001 4 hàng" panose="020B0603050302020204" pitchFamily="34" charset="0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64" y="1646482"/>
            <a:ext cx="9788493" cy="32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38646" y="112047"/>
            <a:ext cx="614671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sát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xét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Cách viết chữ G hoa cỡ nhỏ, chuẩn theo chương chương trình mới, có hướng dẫn cách viết.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662" end="331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217" y="943044"/>
            <a:ext cx="10515478" cy="59149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319375"/>
      </p:ext>
    </p:extLst>
  </p:cSld>
  <p:clrMapOvr>
    <a:masterClrMapping/>
  </p:clrMapOvr>
  <p:transition spd="slow" advTm="1354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8061" y="163665"/>
            <a:ext cx="813475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Quan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sát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nhận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xét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hoa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sp>
        <p:nvSpPr>
          <p:cNvPr id="7" name="Rectangle 47">
            <a:extLst>
              <a:ext uri="{FF2B5EF4-FFF2-40B4-BE49-F238E27FC236}">
                <a16:creationId xmlns="" xmlns:a16="http://schemas.microsoft.com/office/drawing/2014/main" id="{CAC21241-C465-41D9-8464-B692B3094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061" y="1109901"/>
            <a:ext cx="70514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G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bởi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i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nét?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Đó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?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152"/>
          <p:cNvSpPr txBox="1">
            <a:spLocks noChangeArrowheads="1"/>
          </p:cNvSpPr>
          <p:nvPr/>
        </p:nvSpPr>
        <p:spPr bwMode="auto">
          <a:xfrm>
            <a:off x="501746" y="2422268"/>
            <a:ext cx="8360691" cy="8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6600CC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Chữ</a:t>
            </a:r>
            <a:r>
              <a:rPr lang="en-US" altLang="en-US" sz="4000" b="1"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6600CC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G hoa gồm 2 nét: </a:t>
            </a:r>
          </a:p>
        </p:txBody>
      </p:sp>
      <p:sp>
        <p:nvSpPr>
          <p:cNvPr id="11" name="Hình Chữ nhật 91"/>
          <p:cNvSpPr>
            <a:spLocks noChangeArrowheads="1"/>
          </p:cNvSpPr>
          <p:nvPr/>
        </p:nvSpPr>
        <p:spPr bwMode="auto">
          <a:xfrm>
            <a:off x="501746" y="3370113"/>
            <a:ext cx="705144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000" b="1">
                <a:solidFill>
                  <a:srgbClr val="9900CC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 1 là kết hợp của nét cong dưới và nét cong trái nối liền nhau tạo vòng xoắn.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000" b="1">
                <a:solidFill>
                  <a:srgbClr val="9900CC"/>
                </a:solidFill>
                <a:latin typeface="Times New Roman" panose="02020603050405020304" pitchFamily="18" charset="0"/>
                <a:ea typeface="HP001 4H" pitchFamily="34" charset="-127"/>
                <a:cs typeface="Times New Roman" panose="02020603050405020304" pitchFamily="18" charset="0"/>
              </a:rPr>
              <a:t>Nét 2 là nét khuyết ngược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195" y="1710066"/>
            <a:ext cx="4729806" cy="49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633"/>
          <a:stretch/>
        </p:blipFill>
        <p:spPr>
          <a:xfrm>
            <a:off x="3384637" y="0"/>
            <a:ext cx="5308426" cy="2084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6510" y="6149659"/>
            <a:ext cx="1059701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 Công</a:t>
            </a:r>
            <a:r>
              <a:rPr lang="en-US" sz="320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là một </a:t>
            </a:r>
            <a:r>
              <a:rPr lang="en-US" sz="320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Thị xã (Việt Nam)"/>
              </a:rPr>
              <a:t>thị xã</a:t>
            </a:r>
            <a:r>
              <a:rPr lang="en-US" sz="320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trực thuộc </a:t>
            </a:r>
            <a:r>
              <a:rPr lang="en-US" sz="320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Tỉnh (Việt Nam)"/>
              </a:rPr>
              <a:t>tỉnh</a:t>
            </a:r>
            <a:r>
              <a:rPr lang="en-US" sz="320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iền Giang"/>
              </a:rPr>
              <a:t>Tiền Giang</a:t>
            </a:r>
            <a:r>
              <a:rPr lang="en-US" sz="320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320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Việt Nam"/>
              </a:rPr>
              <a:t>Việt Nam</a:t>
            </a:r>
            <a:r>
              <a:rPr lang="en-US" sz="320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1372" r="14267" b="-1"/>
          <a:stretch/>
        </p:blipFill>
        <p:spPr>
          <a:xfrm>
            <a:off x="6257799" y="2084131"/>
            <a:ext cx="5934202" cy="4065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8452" r="7874" b="11228"/>
          <a:stretch/>
        </p:blipFill>
        <p:spPr>
          <a:xfrm>
            <a:off x="0" y="2084131"/>
            <a:ext cx="6100175" cy="40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185246" y="2438529"/>
            <a:ext cx="113553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sz="5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5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riêng, </a:t>
            </a:r>
            <a:r>
              <a:rPr lang="en-US" altLang="en-US" sz="5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chữ có chiều cao như thế nào?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185246" y="4171519"/>
            <a:ext cx="1176821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sz="540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540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riêng, </a:t>
            </a:r>
            <a:r>
              <a:rPr lang="en-US" altLang="en-US" sz="540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altLang="en-US" sz="5400" b="1">
                <a:solidFill>
                  <a:srgbClr val="002060"/>
                </a:solidFill>
                <a:latin typeface="HP001 5Ha" pitchFamily="34" charset="-127"/>
                <a:ea typeface="HP001 5Ha" pitchFamily="34" charset="-127"/>
                <a:cs typeface="Times New Roman" panose="02020603050405020304" pitchFamily="18" charset="0"/>
              </a:rPr>
              <a:t>G</a:t>
            </a:r>
            <a:r>
              <a:rPr lang="en-US" altLang="en-US" sz="5400" b="1">
                <a:solidFill>
                  <a:srgbClr val="9900CC"/>
                </a:solidFill>
                <a:latin typeface="HP001 5Ha" pitchFamily="34" charset="-127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5400">
                <a:solidFill>
                  <a:srgbClr val="9900CC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cao 4 </a:t>
            </a:r>
            <a:r>
              <a:rPr lang="en-US" altLang="en-US" sz="5400" smtClean="0">
                <a:solidFill>
                  <a:srgbClr val="9900CC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ô ly</a:t>
            </a:r>
            <a:r>
              <a:rPr lang="en-US" altLang="en-US" sz="5400" b="1" smtClean="0">
                <a:solidFill>
                  <a:srgbClr val="9900CC"/>
                </a:solidFill>
                <a:latin typeface="HP001 5Ha" pitchFamily="34" charset="-127"/>
                <a:ea typeface="HP001 5Ha" pitchFamily="34" charset="-127"/>
                <a:cs typeface="Times New Roman" panose="02020603050405020304" pitchFamily="18" charset="0"/>
              </a:rPr>
              <a:t>, </a:t>
            </a:r>
            <a:r>
              <a:rPr lang="en-US" altLang="en-US" sz="5400" b="1">
                <a:solidFill>
                  <a:srgbClr val="002060"/>
                </a:solidFill>
                <a:latin typeface="HP001 5Ha" pitchFamily="34" charset="-127"/>
                <a:ea typeface="HP001 5Ha" pitchFamily="34" charset="-127"/>
                <a:cs typeface="Times New Roman" panose="02020603050405020304" pitchFamily="18" charset="0"/>
              </a:rPr>
              <a:t>C, g </a:t>
            </a:r>
            <a:r>
              <a:rPr lang="en-US" altLang="en-US" sz="540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2 </a:t>
            </a:r>
            <a:r>
              <a:rPr lang="en-US" altLang="en-US" sz="540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ly </a:t>
            </a:r>
            <a:r>
              <a:rPr lang="en-US" altLang="en-US" sz="540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rưỡi. Các chữ còn lại cao 1 </a:t>
            </a:r>
            <a:r>
              <a:rPr lang="en-US" altLang="en-US" sz="540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ly.</a:t>
            </a:r>
            <a:endParaRPr lang="en-US" altLang="en-US" sz="540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633"/>
          <a:stretch/>
        </p:blipFill>
        <p:spPr>
          <a:xfrm>
            <a:off x="3208727" y="286953"/>
            <a:ext cx="5308426" cy="20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178"/>
          <a:stretch/>
        </p:blipFill>
        <p:spPr>
          <a:xfrm>
            <a:off x="1269108" y="0"/>
            <a:ext cx="9553575" cy="1365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586" y="5511105"/>
            <a:ext cx="11817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ần đầu gặp một người cảm giác rất lạ nhưng dần khi biết nhau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gặp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gỡ,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gần gũi nhau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rồi thì sẽ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ở nên quen thuộc.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182"/>
            <a:ext cx="6086942" cy="358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4" y="1749182"/>
            <a:ext cx="5453270" cy="35828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9304" y="4671391"/>
            <a:ext cx="5824330" cy="839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Hàng xóm láng giềng</a:t>
            </a:r>
            <a:endParaRPr lang="en-US" sz="4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4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6" y="4019551"/>
            <a:ext cx="23907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495300"/>
            <a:ext cx="157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0240" y="4325715"/>
            <a:ext cx="644144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      (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10708" y="806776"/>
            <a:ext cx="6178061" cy="943708"/>
          </a:xfrm>
          <a:prstGeom prst="rect">
            <a:avLst/>
          </a:prstGeom>
          <a:solidFill>
            <a:srgbClr val="B8E6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XEM MẪU BÀI VIẾT</a:t>
            </a:r>
            <a:endParaRPr lang="en-US" altLang="en-US" sz="4000" b="1" i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226" y="1839211"/>
            <a:ext cx="7965960" cy="23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54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212</Words>
  <Application>Microsoft Office PowerPoint</Application>
  <PresentationFormat>Widescreen</PresentationFormat>
  <Paragraphs>23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HP001 4 hàng</vt:lpstr>
      <vt:lpstr>HP001 4H</vt:lpstr>
      <vt:lpstr>HP001 5Ha</vt:lpstr>
      <vt:lpstr>Times New Roman</vt:lpstr>
      <vt:lpstr>Vf-Book</vt:lpstr>
      <vt:lpstr>Wingdings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57</cp:revision>
  <dcterms:created xsi:type="dcterms:W3CDTF">2021-10-23T07:34:00Z</dcterms:created>
  <dcterms:modified xsi:type="dcterms:W3CDTF">2021-11-06T15:13:52Z</dcterms:modified>
</cp:coreProperties>
</file>